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Montserrat Semi-Bold" charset="1" panose="00000700000000000000"/>
      <p:regular r:id="rId26"/>
    </p:embeddedFont>
    <p:embeddedFont>
      <p:font typeface="Montserrat Bold" charset="1" panose="00000800000000000000"/>
      <p:regular r:id="rId27"/>
    </p:embeddedFont>
    <p:embeddedFont>
      <p:font typeface="Lato Bold" charset="1" panose="020F0502020204030203"/>
      <p:regular r:id="rId28"/>
    </p:embeddedFont>
    <p:embeddedFont>
      <p:font typeface="Arimo Bold" charset="1" panose="020B0704020202020204"/>
      <p:regular r:id="rId29"/>
    </p:embeddedFont>
    <p:embeddedFont>
      <p:font typeface="Arimo" charset="1" panose="020B0604020202020204"/>
      <p:regular r:id="rId30"/>
    </p:embeddedFont>
    <p:embeddedFont>
      <p:font typeface="Neue Montreal Bold" charset="1" panose="000004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37445" y="4699764"/>
            <a:ext cx="19162890" cy="206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25"/>
              </a:lnSpc>
            </a:pPr>
            <a:r>
              <a:rPr lang="en-US" b="true" sz="17323" spc="-519">
                <a:solidFill>
                  <a:srgbClr val="CBCDD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DARK MATTER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9610" y="3259497"/>
            <a:ext cx="15128780" cy="13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10666" spc="213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DEEP DIVE INTO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9355" y="7735638"/>
            <a:ext cx="14996202" cy="53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b="true" sz="4365" spc="87">
                <a:solidFill>
                  <a:srgbClr val="D9D9D9"/>
                </a:solidFill>
                <a:latin typeface="Lato Bold"/>
                <a:ea typeface="Lato Bold"/>
                <a:cs typeface="Lato Bold"/>
                <a:sym typeface="Lato Bold"/>
              </a:rPr>
              <a:t>BY ARIC APOORV AND UJJWAL RAJ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482" y="444167"/>
            <a:ext cx="8370518" cy="9069588"/>
          </a:xfrm>
          <a:custGeom>
            <a:avLst/>
            <a:gdLst/>
            <a:ahLst/>
            <a:cxnLst/>
            <a:rect r="r" b="b" t="t" l="l"/>
            <a:pathLst>
              <a:path h="9069588" w="8370518">
                <a:moveTo>
                  <a:pt x="0" y="0"/>
                </a:moveTo>
                <a:lnTo>
                  <a:pt x="8370518" y="0"/>
                </a:lnTo>
                <a:lnTo>
                  <a:pt x="8370518" y="9069588"/>
                </a:lnTo>
                <a:lnTo>
                  <a:pt x="0" y="906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46" t="0" r="-50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72700" y="2964819"/>
            <a:ext cx="7801674" cy="3925526"/>
          </a:xfrm>
          <a:custGeom>
            <a:avLst/>
            <a:gdLst/>
            <a:ahLst/>
            <a:cxnLst/>
            <a:rect r="r" b="b" t="t" l="l"/>
            <a:pathLst>
              <a:path h="3925526" w="7801674">
                <a:moveTo>
                  <a:pt x="0" y="0"/>
                </a:moveTo>
                <a:lnTo>
                  <a:pt x="7801674" y="0"/>
                </a:lnTo>
                <a:lnTo>
                  <a:pt x="7801674" y="3925526"/>
                </a:lnTo>
                <a:lnTo>
                  <a:pt x="0" y="3925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8465" y="2081059"/>
            <a:ext cx="8565535" cy="716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7"/>
              </a:lnSpc>
            </a:pP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CMB : A type of microwave radiation that is present everywhere in space.</a:t>
            </a:r>
          </a:p>
          <a:p>
            <a:pPr algn="l">
              <a:lnSpc>
                <a:spcPts val="5459"/>
              </a:lnSpc>
            </a:pP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Released during Big Bang.</a:t>
            </a:r>
          </a:p>
          <a:p>
            <a:pPr algn="l">
              <a:lnSpc>
                <a:spcPts val="5459"/>
              </a:lnSpc>
            </a:pPr>
          </a:p>
          <a:p>
            <a:pPr algn="l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Studying CMB shows patterns in Universe normal matter can’t explain.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8480"/>
            <a:ext cx="9144000" cy="208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4"/>
              </a:lnSpc>
              <a:spcBef>
                <a:spcPct val="0"/>
              </a:spcBef>
            </a:pPr>
            <a:r>
              <a:rPr lang="en-US" sz="6010" b="true">
                <a:solidFill>
                  <a:srgbClr val="CBCDD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Cosmic Microwave Background (CMB)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28700" y="2979107"/>
            <a:ext cx="8115300" cy="7723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39238" y="4622800"/>
            <a:ext cx="952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825464" y="7018687"/>
            <a:ext cx="2496145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CMB radiation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549" y="5594881"/>
            <a:ext cx="17453427" cy="280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8"/>
              </a:lnSpc>
            </a:pPr>
            <a:r>
              <a:rPr lang="en-US" b="true" sz="9934" spc="198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Dark Matter Detection Techniques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33" r="0" b="-10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8962" y="471805"/>
            <a:ext cx="13300503" cy="952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7449" indent="-593725" lvl="1">
              <a:lnSpc>
                <a:spcPts val="7699"/>
              </a:lnSpc>
              <a:buAutoNum type="arabicPeriod" startAt="1"/>
            </a:pPr>
            <a:r>
              <a:rPr lang="en-US" b="true" sz="5499">
                <a:solidFill>
                  <a:srgbClr val="A6A6A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Underground detectors:</a:t>
            </a: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A6A6A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Looking for weak interactions between normal particles and dark matter.</a:t>
            </a: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Shielded by Cosmic radiations and radioactivity. </a:t>
            </a: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Examples include cryogenic setups and liquid xenon detectors.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A6A6A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2.Indirect Detection:</a:t>
            </a: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CBCDD4"/>
                </a:solidFill>
                <a:latin typeface="Arimo Bold"/>
                <a:ea typeface="Arimo Bold"/>
                <a:cs typeface="Arimo Bold"/>
                <a:sym typeface="Arimo Bold"/>
              </a:rPr>
              <a:t>Observing high-energy particles or gamma rays from potential Dark Matter Annihilation.</a:t>
            </a: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CBCDD4"/>
                </a:solidFill>
                <a:latin typeface="Arimo Bold"/>
                <a:ea typeface="Arimo Bold"/>
                <a:cs typeface="Arimo Bold"/>
                <a:sym typeface="Arimo Bold"/>
              </a:rPr>
              <a:t>Galactic centres, Globular clusters, Neutron Stars can be possible locations of annihilation.</a:t>
            </a:r>
          </a:p>
          <a:p>
            <a:pPr algn="l">
              <a:lnSpc>
                <a:spcPts val="5459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1249472" y="6619565"/>
            <a:ext cx="755426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249472" y="1489121"/>
            <a:ext cx="977993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481016" y="2906583"/>
            <a:ext cx="4281181" cy="4473835"/>
          </a:xfrm>
          <a:custGeom>
            <a:avLst/>
            <a:gdLst/>
            <a:ahLst/>
            <a:cxnLst/>
            <a:rect r="r" b="b" t="t" l="l"/>
            <a:pathLst>
              <a:path h="4473835" w="4281181">
                <a:moveTo>
                  <a:pt x="0" y="0"/>
                </a:moveTo>
                <a:lnTo>
                  <a:pt x="4281181" y="0"/>
                </a:lnTo>
                <a:lnTo>
                  <a:pt x="4281181" y="4473834"/>
                </a:lnTo>
                <a:lnTo>
                  <a:pt x="0" y="4473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725238" y="7449632"/>
            <a:ext cx="3792736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Underground Detector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33" r="0" b="-10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769" y="-625122"/>
            <a:ext cx="11663949" cy="1178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3"/>
              </a:lnSpc>
            </a:pPr>
          </a:p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A6A6A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3. </a:t>
            </a:r>
            <a:r>
              <a:rPr lang="en-US" sz="5499" b="true">
                <a:solidFill>
                  <a:srgbClr val="A6A6A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Collider Experiments:</a:t>
            </a:r>
          </a:p>
          <a:p>
            <a:pPr algn="l">
              <a:lnSpc>
                <a:spcPts val="7699"/>
              </a:lnSpc>
            </a:pP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Particle accelerators like the LHC ( Large Hadron Collider) attempt to create Dark Matter particles.</a:t>
            </a:r>
          </a:p>
          <a:p>
            <a:pPr algn="l">
              <a:lnSpc>
                <a:spcPts val="5459"/>
              </a:lnSpc>
            </a:pP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By smashing particles together at high speeds, the LHC aims to create conditions where dark matter particles might be produced and detected. </a:t>
            </a:r>
          </a:p>
          <a:p>
            <a:pPr algn="l">
              <a:lnSpc>
                <a:spcPts val="5459"/>
              </a:lnSpc>
            </a:pP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Looking for missing energy signatures in collision events is a possible way.</a:t>
            </a:r>
          </a:p>
          <a:p>
            <a:pPr algn="l">
              <a:lnSpc>
                <a:spcPts val="6093"/>
              </a:lnSpc>
            </a:pPr>
          </a:p>
          <a:p>
            <a:pPr algn="l">
              <a:lnSpc>
                <a:spcPts val="609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660101" y="3246210"/>
            <a:ext cx="5599199" cy="4138750"/>
          </a:xfrm>
          <a:custGeom>
            <a:avLst/>
            <a:gdLst/>
            <a:ahLst/>
            <a:cxnLst/>
            <a:rect r="r" b="b" t="t" l="l"/>
            <a:pathLst>
              <a:path h="4138750" w="5599199">
                <a:moveTo>
                  <a:pt x="0" y="0"/>
                </a:moveTo>
                <a:lnTo>
                  <a:pt x="5599199" y="0"/>
                </a:lnTo>
                <a:lnTo>
                  <a:pt x="5599199" y="4138750"/>
                </a:lnTo>
                <a:lnTo>
                  <a:pt x="0" y="413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52" t="0" r="-15752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1249455" y="1239213"/>
            <a:ext cx="849777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108990" y="7467546"/>
            <a:ext cx="470142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Large Hadron Collider(LHC)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091" y="799637"/>
            <a:ext cx="12361322" cy="5923133"/>
          </a:xfrm>
          <a:custGeom>
            <a:avLst/>
            <a:gdLst/>
            <a:ahLst/>
            <a:cxnLst/>
            <a:rect r="r" b="b" t="t" l="l"/>
            <a:pathLst>
              <a:path h="5923133" w="12361322">
                <a:moveTo>
                  <a:pt x="0" y="0"/>
                </a:moveTo>
                <a:lnTo>
                  <a:pt x="12361322" y="0"/>
                </a:lnTo>
                <a:lnTo>
                  <a:pt x="12361322" y="5923134"/>
                </a:lnTo>
                <a:lnTo>
                  <a:pt x="0" y="5923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586" y="6808496"/>
            <a:ext cx="17453427" cy="142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8"/>
              </a:lnSpc>
            </a:pPr>
            <a:r>
              <a:rPr lang="en-US" b="true" sz="9934" spc="198">
                <a:solidFill>
                  <a:srgbClr val="D9D9D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Dark Matter Candidates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907" y="1028700"/>
            <a:ext cx="16732185" cy="7658652"/>
          </a:xfrm>
          <a:custGeom>
            <a:avLst/>
            <a:gdLst/>
            <a:ahLst/>
            <a:cxnLst/>
            <a:rect r="r" b="b" t="t" l="l"/>
            <a:pathLst>
              <a:path h="7658652" w="16732185">
                <a:moveTo>
                  <a:pt x="0" y="0"/>
                </a:moveTo>
                <a:lnTo>
                  <a:pt x="16732186" y="0"/>
                </a:lnTo>
                <a:lnTo>
                  <a:pt x="16732186" y="7658652"/>
                </a:lnTo>
                <a:lnTo>
                  <a:pt x="0" y="765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80" t="-85533" r="-1139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7246"/>
            <a:ext cx="15706739" cy="855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2"/>
              </a:lnSpc>
            </a:pPr>
            <a:r>
              <a:rPr lang="en-US" sz="5380" b="true">
                <a:solidFill>
                  <a:srgbClr val="A6A6A6"/>
                </a:solidFill>
                <a:latin typeface="Arimo Bold"/>
                <a:ea typeface="Arimo Bold"/>
                <a:cs typeface="Arimo Bold"/>
                <a:sym typeface="Arimo Bold"/>
              </a:rPr>
              <a:t>1.Weakly Interacting Massive Particles (WIMPs):</a:t>
            </a:r>
          </a:p>
          <a:p>
            <a:pPr algn="l">
              <a:lnSpc>
                <a:spcPts val="7532"/>
              </a:lnSpc>
            </a:pPr>
          </a:p>
          <a:p>
            <a:pPr algn="l" marL="887063" indent="-443532" lvl="1">
              <a:lnSpc>
                <a:spcPts val="5752"/>
              </a:lnSpc>
              <a:buFont typeface="Arial"/>
              <a:buChar char="•"/>
            </a:pPr>
            <a:r>
              <a:rPr lang="en-US" b="true" sz="410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Hypothetical particles that interact with forces weaker than weak nuclear force like gravitational. </a:t>
            </a:r>
          </a:p>
          <a:p>
            <a:pPr algn="l">
              <a:lnSpc>
                <a:spcPts val="5752"/>
              </a:lnSpc>
            </a:pPr>
          </a:p>
          <a:p>
            <a:pPr algn="l" marL="887063" indent="-443532" lvl="1">
              <a:lnSpc>
                <a:spcPts val="5752"/>
              </a:lnSpc>
              <a:buFont typeface="Arial"/>
              <a:buChar char="•"/>
            </a:pPr>
            <a:r>
              <a:rPr lang="en-US" b="true" sz="410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Predicted by extensions of the Cosmological Model, such as Supersymmetry i.e. for every known particle, there exists a partner particle with different spin properties.</a:t>
            </a:r>
          </a:p>
          <a:p>
            <a:pPr algn="l">
              <a:lnSpc>
                <a:spcPts val="5752"/>
              </a:lnSpc>
            </a:pPr>
          </a:p>
          <a:p>
            <a:pPr algn="l" marL="887063" indent="-443532" lvl="1">
              <a:lnSpc>
                <a:spcPts val="5752"/>
              </a:lnSpc>
              <a:buFont typeface="Arial"/>
              <a:buChar char="•"/>
            </a:pPr>
            <a:r>
              <a:rPr lang="en-US" b="true" sz="410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Considered a leading candidate for Dark Matter.</a:t>
            </a:r>
          </a:p>
          <a:p>
            <a:pPr algn="l">
              <a:lnSpc>
                <a:spcPts val="6540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H="true">
            <a:off x="1028700" y="2351804"/>
            <a:ext cx="1545526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883" y="615141"/>
            <a:ext cx="17831656" cy="8874865"/>
          </a:xfrm>
          <a:custGeom>
            <a:avLst/>
            <a:gdLst/>
            <a:ahLst/>
            <a:cxnLst/>
            <a:rect r="r" b="b" t="t" l="l"/>
            <a:pathLst>
              <a:path h="8874865" w="17831656">
                <a:moveTo>
                  <a:pt x="0" y="0"/>
                </a:moveTo>
                <a:lnTo>
                  <a:pt x="17831656" y="0"/>
                </a:lnTo>
                <a:lnTo>
                  <a:pt x="17831656" y="8874866"/>
                </a:lnTo>
                <a:lnTo>
                  <a:pt x="0" y="8874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503" r="-30165" b="-61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4432" y="1500646"/>
            <a:ext cx="16079136" cy="465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4019" indent="-452009" lvl="1">
              <a:lnSpc>
                <a:spcPts val="5862"/>
              </a:lnSpc>
              <a:buFont typeface="Arial"/>
              <a:buChar char="•"/>
            </a:pPr>
            <a:r>
              <a:rPr lang="en-US" b="true" sz="418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Hypothetical low-mass particles which interact weakly with other particles.</a:t>
            </a:r>
          </a:p>
          <a:p>
            <a:pPr algn="l">
              <a:lnSpc>
                <a:spcPts val="5862"/>
              </a:lnSpc>
            </a:pPr>
          </a:p>
          <a:p>
            <a:pPr algn="l" marL="904019" indent="-452009" lvl="1">
              <a:lnSpc>
                <a:spcPts val="5862"/>
              </a:lnSpc>
              <a:buFont typeface="Arial"/>
              <a:buChar char="•"/>
            </a:pPr>
            <a:r>
              <a:rPr lang="en-US" b="true" sz="418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Detected through experiments like ADMX(Axion Dark Matter Experiment),</a:t>
            </a:r>
          </a:p>
          <a:p>
            <a:pPr algn="l">
              <a:lnSpc>
                <a:spcPts val="767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04588" y="640221"/>
            <a:ext cx="16128245" cy="290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A6A6A6"/>
                </a:solidFill>
                <a:latin typeface="Arimo Bold"/>
                <a:ea typeface="Arimo Bold"/>
                <a:cs typeface="Arimo Bold"/>
                <a:sym typeface="Arimo Bold"/>
              </a:rPr>
              <a:t>2.Axions:</a:t>
            </a:r>
          </a:p>
          <a:p>
            <a:pPr algn="l">
              <a:lnSpc>
                <a:spcPts val="7699"/>
              </a:lnSpc>
            </a:pPr>
          </a:p>
          <a:p>
            <a:pPr algn="l">
              <a:lnSpc>
                <a:spcPts val="76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80164" y="6790690"/>
            <a:ext cx="16079136" cy="246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A6A6A6"/>
                </a:solidFill>
                <a:latin typeface="Arimo Bold"/>
                <a:ea typeface="Arimo Bold"/>
                <a:cs typeface="Arimo Bold"/>
                <a:sym typeface="Arimo Bold"/>
              </a:rPr>
              <a:t>3.Sterile Neutrinos: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 type of neutrino that does not interact via the fundamental forces except gravity.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1200233" y="7812272"/>
            <a:ext cx="638696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200233" y="1497823"/>
            <a:ext cx="3315454" cy="12188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1" t="0" r="-258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9369" y="4239616"/>
            <a:ext cx="13849263" cy="142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8"/>
              </a:lnSpc>
            </a:pPr>
            <a:r>
              <a:rPr lang="en-US" b="true" sz="9934" spc="198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Role of Dark Matter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45515" y="688711"/>
            <a:ext cx="18800804" cy="8909578"/>
          </a:xfrm>
          <a:custGeom>
            <a:avLst/>
            <a:gdLst/>
            <a:ahLst/>
            <a:cxnLst/>
            <a:rect r="r" b="b" t="t" l="l"/>
            <a:pathLst>
              <a:path h="8909578" w="18800804">
                <a:moveTo>
                  <a:pt x="0" y="0"/>
                </a:moveTo>
                <a:lnTo>
                  <a:pt x="18800805" y="0"/>
                </a:lnTo>
                <a:lnTo>
                  <a:pt x="18800805" y="8909578"/>
                </a:lnTo>
                <a:lnTo>
                  <a:pt x="0" y="8909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245" r="-60341" b="-175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4432" y="1900820"/>
            <a:ext cx="16079136" cy="296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Acts as a gravitational scaffold for galaxies and clusters.</a:t>
            </a:r>
          </a:p>
          <a:p>
            <a:pPr algn="l">
              <a:lnSpc>
                <a:spcPts val="5880"/>
              </a:lnSpc>
            </a:pP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Influences the formation and evolution of cosmic structures.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4457" y="916781"/>
            <a:ext cx="1612824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7449" indent="-593725" lvl="1">
              <a:lnSpc>
                <a:spcPts val="7699"/>
              </a:lnSpc>
              <a:buAutoNum type="arabicPeriod" startAt="1"/>
            </a:pPr>
            <a:r>
              <a:rPr lang="en-US" b="true" sz="5499">
                <a:solidFill>
                  <a:srgbClr val="A6A6A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Structure Formation: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881" y="5638626"/>
            <a:ext cx="16079136" cy="392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A6A6A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2.Role in Cosmic History: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Crucial for the emergence of large-scale structures after the Big Bang.</a:t>
            </a:r>
          </a:p>
          <a:p>
            <a:pPr algn="l">
              <a:lnSpc>
                <a:spcPts val="5880"/>
              </a:lnSpc>
            </a:pP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Balances the effects of Dark Energy in the universe.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1649167" y="6593418"/>
            <a:ext cx="899576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649191" y="1853406"/>
            <a:ext cx="8201959" cy="1428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48280" y="676863"/>
            <a:ext cx="16068631" cy="140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8"/>
              </a:lnSpc>
            </a:pPr>
            <a:r>
              <a:rPr lang="en-US" b="true" sz="9834" spc="196">
                <a:solidFill>
                  <a:srgbClr val="A6A6A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Takeaways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6242" y="2843576"/>
            <a:ext cx="12803232" cy="548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Dark Matter is central to understanding cosmic structure and the universe’s fate.</a:t>
            </a:r>
          </a:p>
          <a:p>
            <a:pPr algn="l">
              <a:lnSpc>
                <a:spcPts val="5459"/>
              </a:lnSpc>
            </a:pP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It</a:t>
            </a: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Challenges the Standard Model, suggesting new physics beyond current paradigms.</a:t>
            </a:r>
          </a:p>
          <a:p>
            <a:pPr algn="l">
              <a:lnSpc>
                <a:spcPts val="5459"/>
              </a:lnSpc>
            </a:pP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 mystery of Dark Matter is a gateway to deeper understanding of reality.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667857" y="1739563"/>
            <a:ext cx="4347096" cy="5150231"/>
            <a:chOff x="0" y="0"/>
            <a:chExt cx="5359771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582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58261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300534" y="4523740"/>
                    <a:pt x="669028" y="4522470"/>
                  </a:cubicBezTo>
                  <a:cubicBezTo>
                    <a:pt x="1039032" y="4521200"/>
                    <a:pt x="1339565" y="4773930"/>
                    <a:pt x="1338055" y="5085080"/>
                  </a:cubicBezTo>
                  <a:lnTo>
                    <a:pt x="1336545" y="5787390"/>
                  </a:lnTo>
                  <a:cubicBezTo>
                    <a:pt x="1336545" y="6098540"/>
                    <a:pt x="1635568" y="6350000"/>
                    <a:pt x="2004062" y="6350000"/>
                  </a:cubicBezTo>
                  <a:lnTo>
                    <a:pt x="4690744" y="6350000"/>
                  </a:lnTo>
                  <a:cubicBezTo>
                    <a:pt x="5059237" y="6350000"/>
                    <a:pt x="5358261" y="6098540"/>
                    <a:pt x="5358261" y="5788660"/>
                  </a:cubicBezTo>
                  <a:lnTo>
                    <a:pt x="5358261" y="2679700"/>
                  </a:lnTo>
                  <a:cubicBezTo>
                    <a:pt x="5358261" y="2494280"/>
                    <a:pt x="5249525" y="2321560"/>
                    <a:pt x="5068299" y="2217420"/>
                  </a:cubicBezTo>
                  <a:lnTo>
                    <a:pt x="1409035" y="99060"/>
                  </a:lnTo>
                  <a:cubicBezTo>
                    <a:pt x="1297279" y="34290"/>
                    <a:pt x="1165890" y="0"/>
                    <a:pt x="1029970" y="0"/>
                  </a:cubicBezTo>
                  <a:lnTo>
                    <a:pt x="667517" y="0"/>
                  </a:lnTo>
                  <a:cubicBezTo>
                    <a:pt x="299024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29005" t="0" r="-2900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735301" y="-2075831"/>
            <a:ext cx="8559304" cy="6209062"/>
          </a:xfrm>
          <a:custGeom>
            <a:avLst/>
            <a:gdLst/>
            <a:ahLst/>
            <a:cxnLst/>
            <a:rect r="r" b="b" t="t" l="l"/>
            <a:pathLst>
              <a:path h="6209062" w="8559304">
                <a:moveTo>
                  <a:pt x="0" y="0"/>
                </a:moveTo>
                <a:lnTo>
                  <a:pt x="8559304" y="0"/>
                </a:lnTo>
                <a:lnTo>
                  <a:pt x="8559304" y="6209062"/>
                </a:lnTo>
                <a:lnTo>
                  <a:pt x="0" y="6209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09474" y="6316026"/>
            <a:ext cx="8559304" cy="6209062"/>
          </a:xfrm>
          <a:custGeom>
            <a:avLst/>
            <a:gdLst/>
            <a:ahLst/>
            <a:cxnLst/>
            <a:rect r="r" b="b" t="t" l="l"/>
            <a:pathLst>
              <a:path h="6209062" w="8559304">
                <a:moveTo>
                  <a:pt x="0" y="0"/>
                </a:moveTo>
                <a:lnTo>
                  <a:pt x="8559304" y="0"/>
                </a:lnTo>
                <a:lnTo>
                  <a:pt x="8559304" y="6209062"/>
                </a:lnTo>
                <a:lnTo>
                  <a:pt x="0" y="6209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1028700" y="2078115"/>
            <a:ext cx="1046193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33" r="0" b="-10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6362" y="-3634902"/>
            <a:ext cx="9173730" cy="8229600"/>
          </a:xfrm>
          <a:custGeom>
            <a:avLst/>
            <a:gdLst/>
            <a:ahLst/>
            <a:cxnLst/>
            <a:rect r="r" b="b" t="t" l="l"/>
            <a:pathLst>
              <a:path h="8229600" w="9173730">
                <a:moveTo>
                  <a:pt x="0" y="0"/>
                </a:moveTo>
                <a:lnTo>
                  <a:pt x="9173730" y="0"/>
                </a:lnTo>
                <a:lnTo>
                  <a:pt x="91737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6774600" y="2920561"/>
            <a:ext cx="5713034" cy="4656123"/>
          </a:xfrm>
          <a:custGeom>
            <a:avLst/>
            <a:gdLst/>
            <a:ahLst/>
            <a:cxnLst/>
            <a:rect r="r" b="b" t="t" l="l"/>
            <a:pathLst>
              <a:path h="4656123" w="5713034">
                <a:moveTo>
                  <a:pt x="5713034" y="4656123"/>
                </a:moveTo>
                <a:lnTo>
                  <a:pt x="0" y="4656123"/>
                </a:lnTo>
                <a:lnTo>
                  <a:pt x="0" y="0"/>
                </a:lnTo>
                <a:lnTo>
                  <a:pt x="5713034" y="0"/>
                </a:lnTo>
                <a:lnTo>
                  <a:pt x="5713034" y="465612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669702" y="818035"/>
            <a:ext cx="15128780" cy="13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10666" spc="213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0399" y="2806261"/>
            <a:ext cx="15171727" cy="592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Dark Matter : A Fundamental Challenge to Physics</a:t>
            </a:r>
          </a:p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Why do we beleive in Dark Matter?</a:t>
            </a:r>
          </a:p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Dark Matter detection techniques</a:t>
            </a:r>
          </a:p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Dark Matter Cadidates</a:t>
            </a:r>
          </a:p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Role of Dark Matter</a:t>
            </a:r>
          </a:p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Takeaways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1028719" y="2127078"/>
            <a:ext cx="11287313" cy="14287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2" t="0" r="-2103" b="-47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05418"/>
            <a:ext cx="10581837" cy="205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4400" spc="288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-146316" y="4764723"/>
            <a:ext cx="95843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33" r="0" b="-10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5110" y="-366288"/>
            <a:ext cx="19051897" cy="10652987"/>
          </a:xfrm>
          <a:custGeom>
            <a:avLst/>
            <a:gdLst/>
            <a:ahLst/>
            <a:cxnLst/>
            <a:rect r="r" b="b" t="t" l="l"/>
            <a:pathLst>
              <a:path h="10652987" w="19051897">
                <a:moveTo>
                  <a:pt x="0" y="0"/>
                </a:moveTo>
                <a:lnTo>
                  <a:pt x="19051898" y="0"/>
                </a:lnTo>
                <a:lnTo>
                  <a:pt x="19051898" y="10652987"/>
                </a:lnTo>
                <a:lnTo>
                  <a:pt x="0" y="10652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8" t="-898" r="0" b="-89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35826" y="3288156"/>
            <a:ext cx="14546583" cy="1672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30"/>
              </a:lnSpc>
            </a:pPr>
            <a:r>
              <a:rPr lang="en-US" sz="11664" spc="23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DARK MATTER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6609" y="4466175"/>
            <a:ext cx="12988460" cy="227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7"/>
              </a:lnSpc>
              <a:spcBef>
                <a:spcPct val="0"/>
              </a:spcBef>
            </a:pPr>
            <a:r>
              <a:rPr lang="en-US" b="true" sz="648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  FUNDAMENTAL  CHALLENGE  TO  PHYSICS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33" r="0" b="-10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1497929" y="2275560"/>
            <a:ext cx="8286697" cy="5592403"/>
            <a:chOff x="0" y="0"/>
            <a:chExt cx="8459470" cy="5709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59470" cy="5707098"/>
            </a:xfrm>
            <a:custGeom>
              <a:avLst/>
              <a:gdLst/>
              <a:ahLst/>
              <a:cxnLst/>
              <a:rect r="r" b="b" t="t" l="l"/>
              <a:pathLst>
                <a:path h="5707098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308286"/>
                    <a:pt x="8459470" y="686983"/>
                  </a:cubicBezTo>
                  <a:lnTo>
                    <a:pt x="8459470" y="3476782"/>
                  </a:lnTo>
                  <a:cubicBezTo>
                    <a:pt x="8459470" y="3672791"/>
                    <a:pt x="8403590" y="3861188"/>
                    <a:pt x="8304530" y="3990592"/>
                  </a:cubicBezTo>
                  <a:lnTo>
                    <a:pt x="7141210" y="5533926"/>
                  </a:lnTo>
                  <a:cubicBezTo>
                    <a:pt x="7057390" y="5646203"/>
                    <a:pt x="6949440" y="5707098"/>
                    <a:pt x="6836410" y="5707098"/>
                  </a:cubicBezTo>
                  <a:lnTo>
                    <a:pt x="3760470" y="5707098"/>
                  </a:lnTo>
                  <a:cubicBezTo>
                    <a:pt x="3506470" y="5707098"/>
                    <a:pt x="3302000" y="5398813"/>
                    <a:pt x="3302000" y="5020116"/>
                  </a:cubicBezTo>
                  <a:lnTo>
                    <a:pt x="3302000" y="4835524"/>
                  </a:lnTo>
                  <a:cubicBezTo>
                    <a:pt x="3302000" y="4454924"/>
                    <a:pt x="3096260" y="4148541"/>
                    <a:pt x="2843530" y="4148541"/>
                  </a:cubicBezTo>
                  <a:lnTo>
                    <a:pt x="458470" y="4148541"/>
                  </a:lnTo>
                  <a:cubicBezTo>
                    <a:pt x="205740" y="4148541"/>
                    <a:pt x="0" y="3840255"/>
                    <a:pt x="0" y="3461558"/>
                  </a:cubicBezTo>
                  <a:lnTo>
                    <a:pt x="0" y="686983"/>
                  </a:lnTo>
                  <a:cubicBezTo>
                    <a:pt x="0" y="308286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3"/>
              <a:stretch>
                <a:fillRect l="-10370" t="0" r="-1037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42117" y="3397343"/>
            <a:ext cx="14999161" cy="301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9587" y="153848"/>
            <a:ext cx="12425489" cy="940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</a:p>
          <a:p>
            <a:pPr algn="l" marL="1042563" indent="-521282" lvl="1">
              <a:lnSpc>
                <a:spcPts val="6760"/>
              </a:lnSpc>
              <a:buFont typeface="Arial"/>
              <a:buChar char="•"/>
            </a:pPr>
            <a:r>
              <a:rPr lang="en-US" b="true" sz="48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Invisible to conventional telescopes.</a:t>
            </a:r>
          </a:p>
          <a:p>
            <a:pPr algn="l" marL="1042563" indent="-521282" lvl="1">
              <a:lnSpc>
                <a:spcPts val="6760"/>
              </a:lnSpc>
              <a:buFont typeface="Arial"/>
              <a:buChar char="•"/>
            </a:pPr>
            <a:r>
              <a:rPr lang="en-US" b="true" sz="48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Does not interact with electromagnetic forces.</a:t>
            </a:r>
          </a:p>
          <a:p>
            <a:pPr algn="l" marL="1042563" indent="-521282" lvl="1">
              <a:lnSpc>
                <a:spcPts val="6760"/>
              </a:lnSpc>
              <a:buFont typeface="Arial"/>
              <a:buChar char="•"/>
            </a:pPr>
            <a:r>
              <a:rPr lang="en-US" b="true" sz="48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Detected only through indirect methods such as gravitational effects.</a:t>
            </a:r>
          </a:p>
          <a:p>
            <a:pPr algn="l" marL="1042563" indent="-521282" lvl="1">
              <a:lnSpc>
                <a:spcPts val="6760"/>
              </a:lnSpc>
              <a:buFont typeface="Arial"/>
              <a:buChar char="•"/>
            </a:pPr>
            <a:r>
              <a:rPr lang="en-US" b="true" sz="48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Nothing is known about its composition.</a:t>
            </a:r>
          </a:p>
          <a:p>
            <a:pPr algn="l" marL="1042563" indent="-521282" lvl="1">
              <a:lnSpc>
                <a:spcPts val="67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8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Accounts for nearly 27% of Universe’s mass and energy.</a:t>
            </a:r>
          </a:p>
          <a:p>
            <a:pPr algn="l">
              <a:lnSpc>
                <a:spcPts val="6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9355" y="4226724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6464" y="-6557810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48284" y="3780498"/>
            <a:ext cx="13961170" cy="251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4"/>
              </a:lnSpc>
            </a:pPr>
            <a:r>
              <a:rPr lang="en-US" sz="8922" spc="17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DARK MATTER RESHAPES PHYSICS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13836" y="-2008096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62692" y="-1735855"/>
            <a:ext cx="13758710" cy="13758710"/>
          </a:xfrm>
          <a:custGeom>
            <a:avLst/>
            <a:gdLst/>
            <a:ahLst/>
            <a:cxnLst/>
            <a:rect r="r" b="b" t="t" l="l"/>
            <a:pathLst>
              <a:path h="13758710" w="13758710">
                <a:moveTo>
                  <a:pt x="0" y="0"/>
                </a:moveTo>
                <a:lnTo>
                  <a:pt x="13758710" y="0"/>
                </a:lnTo>
                <a:lnTo>
                  <a:pt x="13758710" y="13758710"/>
                </a:lnTo>
                <a:lnTo>
                  <a:pt x="0" y="137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0134" y="247286"/>
            <a:ext cx="15167732" cy="1035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A6A6A6"/>
                </a:solidFill>
                <a:latin typeface="Arimo Bold"/>
                <a:ea typeface="Arimo Bold"/>
                <a:cs typeface="Arimo Bold"/>
                <a:sym typeface="Arimo Bold"/>
              </a:rPr>
              <a:t>1.</a:t>
            </a:r>
            <a:r>
              <a:rPr lang="en-US" b="true" sz="5499">
                <a:solidFill>
                  <a:srgbClr val="A6A6A6"/>
                </a:solidFill>
                <a:latin typeface="Arimo Bold"/>
                <a:ea typeface="Arimo Bold"/>
                <a:cs typeface="Arimo Bold"/>
                <a:sym typeface="Arimo Bold"/>
              </a:rPr>
              <a:t>Standard Model of Particle Physics Is Incomplete: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Does not account for Dark Matter.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Possible new particles could redefine physics.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A6A6A6"/>
                </a:solidFill>
                <a:latin typeface="Arimo Bold"/>
                <a:ea typeface="Arimo Bold"/>
                <a:cs typeface="Arimo Bold"/>
                <a:sym typeface="Arimo Bold"/>
              </a:rPr>
              <a:t>2.Dark Matter and the Fate of the Universe: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Unclear role in the universe's expansion.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Interaction with Dark Energy might determine universe's ultimate fate.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flipH="true">
            <a:off x="1560134" y="4856972"/>
            <a:ext cx="144122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8197" y="-766866"/>
            <a:ext cx="11820731" cy="11820731"/>
          </a:xfrm>
          <a:custGeom>
            <a:avLst/>
            <a:gdLst/>
            <a:ahLst/>
            <a:cxnLst/>
            <a:rect r="r" b="b" t="t" l="l"/>
            <a:pathLst>
              <a:path h="11820731" w="11820731">
                <a:moveTo>
                  <a:pt x="0" y="0"/>
                </a:moveTo>
                <a:lnTo>
                  <a:pt x="11820731" y="0"/>
                </a:lnTo>
                <a:lnTo>
                  <a:pt x="11820731" y="11820732"/>
                </a:lnTo>
                <a:lnTo>
                  <a:pt x="0" y="11820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8465"/>
            <a:ext cx="16230600" cy="883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A6A6A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3.Alternative Theories: Modified Newtonian Dynamics (MOND):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Stars in outer part of galaxies have larger speed than expected.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Gravity behaves differently at cosmic scales like at the edge of galaxies.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Gravity increases for objects with very less acceleration.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This modifies Newton’s Second Law.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This explains flat rotation curves of galaxies without the need of dark matter.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1028700" y="2862248"/>
            <a:ext cx="162306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2" r="0" b="-38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7881" y="3780071"/>
            <a:ext cx="16621419" cy="226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b="true" sz="8073" spc="161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DO WE BELEIVE IN DARK MATTER?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90734" y="941904"/>
            <a:ext cx="7631010" cy="8847799"/>
          </a:xfrm>
          <a:custGeom>
            <a:avLst/>
            <a:gdLst/>
            <a:ahLst/>
            <a:cxnLst/>
            <a:rect r="r" b="b" t="t" l="l"/>
            <a:pathLst>
              <a:path h="8847799" w="7631010">
                <a:moveTo>
                  <a:pt x="0" y="0"/>
                </a:moveTo>
                <a:lnTo>
                  <a:pt x="7631010" y="0"/>
                </a:lnTo>
                <a:lnTo>
                  <a:pt x="7631010" y="8847799"/>
                </a:lnTo>
                <a:lnTo>
                  <a:pt x="0" y="884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13" t="0" r="-1223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82028" y="2551611"/>
            <a:ext cx="7939717" cy="707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6"/>
              </a:lnSpc>
            </a:pP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Light bends near massive objects.</a:t>
            </a:r>
          </a:p>
          <a:p>
            <a:pPr algn="l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Stronger-than-expected lensing effects in some galaxies and celestial objects suggests unseen mass implying the presence of dark matter.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84548" y="941904"/>
            <a:ext cx="7712337" cy="8863404"/>
          </a:xfrm>
          <a:custGeom>
            <a:avLst/>
            <a:gdLst/>
            <a:ahLst/>
            <a:cxnLst/>
            <a:rect r="r" b="b" t="t" l="l"/>
            <a:pathLst>
              <a:path h="8863404" w="7712337">
                <a:moveTo>
                  <a:pt x="0" y="0"/>
                </a:moveTo>
                <a:lnTo>
                  <a:pt x="7712337" y="0"/>
                </a:lnTo>
                <a:lnTo>
                  <a:pt x="7712337" y="8863405"/>
                </a:lnTo>
                <a:lnTo>
                  <a:pt x="0" y="886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7" t="0" r="-1113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6400" y="2532561"/>
            <a:ext cx="7712337" cy="647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7"/>
              </a:lnSpc>
            </a:pPr>
          </a:p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Outer stars in galaxies move as fast as inner stars defying normal laws of physics.</a:t>
            </a:r>
          </a:p>
          <a:p>
            <a:pPr algn="l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This i</a:t>
            </a: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mplies presence of invisible mass preventing galaxies from flying apart.</a:t>
            </a:r>
          </a:p>
          <a:p>
            <a:pPr algn="l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Dark matter explains stability of galaxies.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3925"/>
            <a:ext cx="8115300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true">
                <a:solidFill>
                  <a:srgbClr val="CBCDD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Galaxy Rotation Curves: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72700" y="923925"/>
            <a:ext cx="9457187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CBCDD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Gravitational 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true">
                <a:solidFill>
                  <a:srgbClr val="CBCDD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Lensing: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028700" y="2832100"/>
            <a:ext cx="72933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10128441" y="2846388"/>
            <a:ext cx="72933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DAGoxNnfjIs</dc:identifier>
  <dcterms:modified xsi:type="dcterms:W3CDTF">2011-08-01T06:04:30Z</dcterms:modified>
  <cp:revision>1</cp:revision>
  <dc:title>A DEEP DIVE INTO</dc:title>
</cp:coreProperties>
</file>